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0" r:id="rId3"/>
    <p:sldId id="301" r:id="rId4"/>
    <p:sldId id="302" r:id="rId5"/>
    <p:sldId id="303" r:id="rId6"/>
    <p:sldId id="304" r:id="rId7"/>
    <p:sldId id="305" r:id="rId8"/>
    <p:sldId id="281" r:id="rId9"/>
    <p:sldId id="283" r:id="rId10"/>
    <p:sldId id="284" r:id="rId11"/>
    <p:sldId id="285" r:id="rId12"/>
    <p:sldId id="286" r:id="rId13"/>
    <p:sldId id="287" r:id="rId14"/>
    <p:sldId id="257" r:id="rId15"/>
    <p:sldId id="258" r:id="rId16"/>
    <p:sldId id="262" r:id="rId17"/>
    <p:sldId id="263" r:id="rId18"/>
    <p:sldId id="264" r:id="rId19"/>
    <p:sldId id="273" r:id="rId20"/>
    <p:sldId id="265" r:id="rId21"/>
    <p:sldId id="267" r:id="rId22"/>
    <p:sldId id="268" r:id="rId23"/>
    <p:sldId id="270" r:id="rId24"/>
    <p:sldId id="288" r:id="rId25"/>
    <p:sldId id="271" r:id="rId26"/>
    <p:sldId id="272" r:id="rId27"/>
    <p:sldId id="274" r:id="rId28"/>
    <p:sldId id="275" r:id="rId29"/>
    <p:sldId id="276" r:id="rId30"/>
    <p:sldId id="277" r:id="rId31"/>
    <p:sldId id="278" r:id="rId32"/>
    <p:sldId id="289" r:id="rId33"/>
    <p:sldId id="292" r:id="rId34"/>
    <p:sldId id="290" r:id="rId35"/>
    <p:sldId id="291" r:id="rId36"/>
    <p:sldId id="293" r:id="rId37"/>
    <p:sldId id="294" r:id="rId38"/>
    <p:sldId id="295" r:id="rId39"/>
    <p:sldId id="296" r:id="rId40"/>
    <p:sldId id="297" r:id="rId41"/>
    <p:sldId id="298" r:id="rId42"/>
    <p:sldId id="279" r:id="rId43"/>
    <p:sldId id="280" r:id="rId44"/>
    <p:sldId id="307" r:id="rId45"/>
    <p:sldId id="309" r:id="rId46"/>
    <p:sldId id="310" r:id="rId47"/>
    <p:sldId id="308" r:id="rId48"/>
    <p:sldId id="306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1F754-8FF9-877F-4808-750BC54B6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4ABE69-2E81-5A9F-D776-E6D3904FB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3665B-D948-7A2C-CC4B-F43ECAFF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C7FF-FED9-4EDB-BC46-F17A2539823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AD0F52-C512-7DB6-ECC4-F6E18080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68F38-00F4-CC44-A4CE-A3D43014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E9910-FA96-4833-AC61-C38C4B9C6A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531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6CD22-89A1-8CA3-3D7B-CF84674B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F98E11-1A7A-2169-FA4E-A2C671C2E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064EF5-9AAA-FC97-818A-D4A62FAA9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C7FF-FED9-4EDB-BC46-F17A2539823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6B128C-46D9-F223-4423-77B123CBD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5F257F-A168-8C47-5CB8-4418BCD7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E9910-FA96-4833-AC61-C38C4B9C6A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43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0F9FED3-340D-44B2-EDBB-5923A372E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BAB4C2-3F12-93EA-D106-A4A193C43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1F071B-CB2F-4192-B519-B8837246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C7FF-FED9-4EDB-BC46-F17A2539823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235B01-16F7-6E5F-6DAE-4D8A7731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8E28AB-D66D-E28D-D583-EBD572D0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E9910-FA96-4833-AC61-C38C4B9C6A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095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8D7D2-2836-1A6B-FD59-FBFA2E01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C50E2F-0E2A-4F60-D6D9-B07D55ED5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B68819-9830-E2E2-9352-1BFE35F6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C7FF-FED9-4EDB-BC46-F17A2539823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B983AC-50AD-554F-226E-228ABE43A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96649A-1F53-637C-B367-65B692541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E9910-FA96-4833-AC61-C38C4B9C6A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3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B40501-FACC-00B0-6E1F-EC2C3C477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453BE7-38DE-BDA2-8DB0-EB30E54BF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2331AB-F843-6CDC-A5F8-CDDF7837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C7FF-FED9-4EDB-BC46-F17A2539823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3B2E6C-6F71-F3FB-BD5F-7BD7507D0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77C7D3-ECA3-86C2-ACBD-DBAEAEDC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E9910-FA96-4833-AC61-C38C4B9C6A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34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F1AED4-8DB5-064F-26B9-2067E137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E3CBE1-4962-B784-F37E-7ED0F4CCD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5D042E-4AEF-0BB9-6286-7D3FE7CCF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9DDE43-9986-A4B1-510B-E0BE0ECCE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C7FF-FED9-4EDB-BC46-F17A2539823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C3446E-049E-606B-0502-9263FA550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FC17E4-F2BA-2320-27AE-6E5556A5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E9910-FA96-4833-AC61-C38C4B9C6A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919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A1594-B53B-396C-41DC-2ED1B29C2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AA3463-C2E8-63F2-3179-CEC2A4AB3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236955-A8E7-83E2-89E7-8D8DF4F03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C17183-0F58-E7F1-8A9C-710A017F6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6A5C9C1-BC81-39DF-F62C-73968BE24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90975E-373F-657D-0B39-E495D0AC9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C7FF-FED9-4EDB-BC46-F17A2539823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6B20A8-D99A-3842-0993-EC8C3638E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324066-7404-46B0-8D75-6A927638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E9910-FA96-4833-AC61-C38C4B9C6A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328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E10A0-5331-9795-0A14-767D27F0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BC3B49-B436-8D02-72A7-B9A0A11E4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C7FF-FED9-4EDB-BC46-F17A2539823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EBE894-020E-3E44-F091-909BCC0C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9FC124-159C-98D9-1B1F-714314F01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E9910-FA96-4833-AC61-C38C4B9C6A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27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29740E8-287F-D783-B88C-B33E20940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C7FF-FED9-4EDB-BC46-F17A2539823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00706FF-F6D9-94B6-5E1E-2530FF0F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C3B395-4105-8B9F-5DDB-FD509566D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E9910-FA96-4833-AC61-C38C4B9C6A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14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BA00E-0FF3-1E36-55FF-9B3DC8D47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1A4E48-29DA-7CB9-C02D-CDA5BD851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5101BA-E9DA-BFE2-AEB3-142D65E4C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BFB1DB-C30B-DE4F-A693-970EEB3B6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C7FF-FED9-4EDB-BC46-F17A2539823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D34E8E-FA75-CDD4-F81B-08A8F68DF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F93FA6-3634-4FCD-EDDA-C50331CA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E9910-FA96-4833-AC61-C38C4B9C6A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437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4AA88-A9B2-0B5E-D224-6F19DE37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088D40-2226-02A1-5A99-5B7E1CEBB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F9D8DA-87D8-F5F1-A077-F9B604489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19DB04-30F8-CEAA-2BE7-0204E3DC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C7FF-FED9-4EDB-BC46-F17A2539823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8ACB40-824D-0A0B-1C69-168A2C5F8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6073B7-B7F7-E7D8-DB6C-1AF48E8D6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E9910-FA96-4833-AC61-C38C4B9C6A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237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E85ADC-EFC8-8E94-1C87-41E7C16FB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064124-C212-F141-C1DB-B6AF79DBD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098BCB-DFB2-9A3D-9BC7-BBBBE73FBD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EC7FF-FED9-4EDB-BC46-F17A25398235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CCE6D0-9923-AC86-50B9-421778CD12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16B38C-D50E-A755-7975-D30F5CDA4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E9910-FA96-4833-AC61-C38C4B9C6A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361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4478-0472-6C78-9C12-70B2052833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Covariates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079AC6-01C4-E3E4-B7C1-D09C9C1559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128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710E5D-87A0-AF84-BD4D-B55E1CE3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039" y="430502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炎症与抑郁和焦虑的关系：症状特异性和潜在因果关系的来自</a:t>
            </a:r>
            <a:r>
              <a:rPr lang="en-US" altLang="zh-CN" dirty="0"/>
              <a:t>UK Biobank</a:t>
            </a:r>
            <a:r>
              <a:rPr lang="zh-CN" altLang="en-US" dirty="0"/>
              <a:t>和</a:t>
            </a:r>
            <a:r>
              <a:rPr lang="en-US" altLang="zh-CN" dirty="0"/>
              <a:t>NESDA cohorts</a:t>
            </a:r>
            <a:r>
              <a:rPr lang="zh-CN" altLang="en-US" dirty="0"/>
              <a:t>的证据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91224D2-371E-A5E4-2F21-EF7FFD137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598" y="908024"/>
            <a:ext cx="11398804" cy="2834480"/>
          </a:xfrm>
        </p:spPr>
      </p:pic>
    </p:spTree>
    <p:extLst>
      <p:ext uri="{BB962C8B-B14F-4D97-AF65-F5344CB8AC3E}">
        <p14:creationId xmlns:p14="http://schemas.microsoft.com/office/powerpoint/2010/main" val="1407498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5F434-7F27-C070-8879-E396FEAC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Covariates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A55D46-034A-A96D-55E5-802645D2B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079"/>
            <a:ext cx="10515600" cy="4783884"/>
          </a:xfrm>
        </p:spPr>
        <p:txBody>
          <a:bodyPr>
            <a:normAutofit/>
          </a:bodyPr>
          <a:lstStyle/>
          <a:p>
            <a:r>
              <a:rPr lang="en-US" altLang="zh-CN" dirty="0"/>
              <a:t>age</a:t>
            </a:r>
          </a:p>
          <a:p>
            <a:r>
              <a:rPr lang="en-US" altLang="zh-CN" dirty="0"/>
              <a:t>sex</a:t>
            </a:r>
          </a:p>
          <a:p>
            <a:r>
              <a:rPr lang="en-US" altLang="zh-CN" dirty="0"/>
              <a:t>socioeconomic status (SES)</a:t>
            </a:r>
            <a:r>
              <a:rPr lang="zh-CN" altLang="en-US" sz="2000" dirty="0"/>
              <a:t>（</a:t>
            </a:r>
            <a:r>
              <a:rPr lang="en-US" altLang="zh-CN" sz="2000" dirty="0"/>
              <a:t>measured via the Townsend Deprivation Index 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dirty="0"/>
              <a:t>smoking (current/former/never)</a:t>
            </a:r>
          </a:p>
          <a:p>
            <a:r>
              <a:rPr lang="en-US" altLang="zh-CN" dirty="0"/>
              <a:t>quantity of alcohol consumption</a:t>
            </a:r>
          </a:p>
          <a:p>
            <a:r>
              <a:rPr lang="en-US" altLang="zh-CN" dirty="0"/>
              <a:t>type and time spent in physical activity</a:t>
            </a:r>
          </a:p>
          <a:p>
            <a:r>
              <a:rPr lang="en-US" altLang="zh-CN" dirty="0"/>
              <a:t>lifetime history of type two diabetes (T2D) </a:t>
            </a:r>
          </a:p>
          <a:p>
            <a:r>
              <a:rPr lang="en-US" altLang="zh-CN" dirty="0"/>
              <a:t>cardiovascular diseases(CVD)</a:t>
            </a:r>
          </a:p>
          <a:p>
            <a:r>
              <a:rPr lang="en-US" altLang="zh-CN" dirty="0"/>
              <a:t>body mass index (BMI)</a:t>
            </a:r>
          </a:p>
        </p:txBody>
      </p:sp>
    </p:spTree>
    <p:extLst>
      <p:ext uri="{BB962C8B-B14F-4D97-AF65-F5344CB8AC3E}">
        <p14:creationId xmlns:p14="http://schemas.microsoft.com/office/powerpoint/2010/main" val="3387653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F3C9C-E74D-9C1F-141A-43F293B8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420" y="3501087"/>
            <a:ext cx="10515600" cy="1325563"/>
          </a:xfrm>
        </p:spPr>
        <p:txBody>
          <a:bodyPr/>
          <a:lstStyle/>
          <a:p>
            <a:r>
              <a:rPr lang="zh-CN" altLang="en-US" dirty="0"/>
              <a:t>流行前精神障碍与新冠肺炎风险：</a:t>
            </a:r>
            <a:br>
              <a:rPr lang="en-US" altLang="zh-CN" dirty="0"/>
            </a:br>
            <a:r>
              <a:rPr lang="en-US" altLang="zh-CN" dirty="0"/>
              <a:t>UK Biobank</a:t>
            </a:r>
            <a:r>
              <a:rPr lang="zh-CN" altLang="en-US" dirty="0"/>
              <a:t>队列分析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4478AF32-24B6-FF4B-3715-C1A1327E7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420" y="964440"/>
            <a:ext cx="10515600" cy="2096988"/>
          </a:xfrm>
        </p:spPr>
      </p:pic>
    </p:spTree>
    <p:extLst>
      <p:ext uri="{BB962C8B-B14F-4D97-AF65-F5344CB8AC3E}">
        <p14:creationId xmlns:p14="http://schemas.microsoft.com/office/powerpoint/2010/main" val="169949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80881-BC98-E058-321C-2F8875A8F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893"/>
            <a:ext cx="2911454" cy="62905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Covariates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EA374C-2AAD-68D8-92CB-83545043A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365"/>
            <a:ext cx="10515600" cy="4467673"/>
          </a:xfrm>
        </p:spPr>
        <p:txBody>
          <a:bodyPr>
            <a:normAutofit/>
          </a:bodyPr>
          <a:lstStyle/>
          <a:p>
            <a:r>
              <a:rPr lang="en-US" altLang="zh-CN" dirty="0"/>
              <a:t>sociodemographic characteristics (birth year, sex, and race or ethnicity)</a:t>
            </a:r>
          </a:p>
          <a:p>
            <a:r>
              <a:rPr lang="en-US" altLang="zh-CN" dirty="0"/>
              <a:t>socioeconomic factors (Townsend deprivation index, educational attainment, and annual household income)</a:t>
            </a:r>
          </a:p>
          <a:p>
            <a:r>
              <a:rPr lang="en-US" altLang="zh-CN" dirty="0"/>
              <a:t>lifestyle factors (smoking status)</a:t>
            </a:r>
          </a:p>
          <a:p>
            <a:r>
              <a:rPr lang="en-US" altLang="zh-CN" dirty="0" err="1"/>
              <a:t>Bodymass</a:t>
            </a:r>
            <a:r>
              <a:rPr lang="en-US" altLang="zh-CN" dirty="0"/>
              <a:t> index (BMI)</a:t>
            </a:r>
          </a:p>
          <a:p>
            <a:r>
              <a:rPr lang="en-US" altLang="zh-CN" dirty="0"/>
              <a:t>Townsend deprivation index</a:t>
            </a:r>
          </a:p>
          <a:p>
            <a:r>
              <a:rPr lang="en-US" altLang="zh-CN" dirty="0"/>
              <a:t>history of somatic diseases that could affect COVID-19 susceptibility or course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879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7016-5880-A01C-A979-4A97ABE8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561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UK Biobank : Data Dictionary for Application 68640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C182D9-7770-708C-97FD-82587C362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74381"/>
            <a:ext cx="10515600" cy="1709237"/>
          </a:xfrm>
        </p:spPr>
        <p:txBody>
          <a:bodyPr/>
          <a:lstStyle/>
          <a:p>
            <a:r>
              <a:rPr lang="en-US" altLang="zh-CN" dirty="0"/>
              <a:t>UDI - the Unique Data Identifier for an item of data within the UK Biobank repository. </a:t>
            </a:r>
          </a:p>
          <a:p>
            <a:r>
              <a:rPr lang="en-US" altLang="zh-CN" dirty="0"/>
              <a:t>Count - the number of non-empty rows present in this dataset.</a:t>
            </a:r>
          </a:p>
          <a:p>
            <a:endParaRPr lang="en-US" altLang="zh-CN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38F7B5-B301-5BDD-62F3-3C9E9CFC9D85}"/>
              </a:ext>
            </a:extLst>
          </p:cNvPr>
          <p:cNvSpPr txBox="1">
            <a:spLocks/>
          </p:cNvSpPr>
          <p:nvPr/>
        </p:nvSpPr>
        <p:spPr>
          <a:xfrm>
            <a:off x="838200" y="7333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rgbClr val="000000"/>
                </a:solidFill>
                <a:latin typeface="Arial" panose="020B0604020202020204" pitchFamily="34" charset="0"/>
              </a:rPr>
              <a:t>UK Biobank : Data Dictionary for Application 68640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9466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44339-05A3-0DD2-81FB-630164BF5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96" y="60038"/>
            <a:ext cx="5402998" cy="725487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Weight method 21-0.0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A4B5969-0FFA-D4DC-9C22-255BD93C1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062" y="785525"/>
            <a:ext cx="11177875" cy="2496987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7590EF-2ECC-4427-EC40-350AF511E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26" y="3429000"/>
            <a:ext cx="8329874" cy="3003509"/>
          </a:xfrm>
          <a:prstGeom prst="rect">
            <a:avLst/>
          </a:prstGeom>
        </p:spPr>
      </p:pic>
      <p:pic>
        <p:nvPicPr>
          <p:cNvPr id="9" name="内容占位符 7">
            <a:extLst>
              <a:ext uri="{FF2B5EF4-FFF2-40B4-BE49-F238E27FC236}">
                <a16:creationId xmlns:a16="http://schemas.microsoft.com/office/drawing/2014/main" id="{B1835361-9283-BF65-A201-5924CD0F7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611" y="4007999"/>
            <a:ext cx="3652647" cy="14300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105CBA1-13E1-3CFC-E4DC-D5E75CB5B3A4}"/>
              </a:ext>
            </a:extLst>
          </p:cNvPr>
          <p:cNvSpPr txBox="1"/>
          <p:nvPr/>
        </p:nvSpPr>
        <p:spPr>
          <a:xfrm>
            <a:off x="234480" y="6208600"/>
            <a:ext cx="11723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Indicates whether weight was entered into the machine directly or manually, whether weight was only measured manually or not performed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3692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669D9-C921-0955-DC78-ABC20F90A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228" y="0"/>
            <a:ext cx="4505352" cy="1009252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Weight 21002-0.0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4491285-EA1D-9CAB-A4E4-4A7D886C21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34078" y="935867"/>
            <a:ext cx="9243158" cy="2175841"/>
          </a:xfr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ABABFD43-C10C-E21E-849B-717E350E3B6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231983" y="3330810"/>
            <a:ext cx="9403285" cy="3376952"/>
          </a:xfrm>
        </p:spPr>
      </p:pic>
    </p:spTree>
    <p:extLst>
      <p:ext uri="{BB962C8B-B14F-4D97-AF65-F5344CB8AC3E}">
        <p14:creationId xmlns:p14="http://schemas.microsoft.com/office/powerpoint/2010/main" val="3185522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B2A214-3547-9EE7-E963-55D6A159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07" y="0"/>
            <a:ext cx="4224753" cy="819299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Standing height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1BCC0F2-D5C2-BC7E-DCC4-1307CBE3E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394" y="819299"/>
            <a:ext cx="9355212" cy="22199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38682C-FA06-ECB7-67B6-A2A1008B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92" y="3290555"/>
            <a:ext cx="8927416" cy="338333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9F0C898-8C42-48C1-F701-82B56EA39F34}"/>
              </a:ext>
            </a:extLst>
          </p:cNvPr>
          <p:cNvSpPr txBox="1"/>
          <p:nvPr/>
        </p:nvSpPr>
        <p:spPr>
          <a:xfrm>
            <a:off x="4435453" y="449967"/>
            <a:ext cx="5960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Standing height was measured using a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Seca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202 device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6348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1C0BF-C205-6786-8D5E-AFF501B6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Standing height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F57311-E113-A9BA-88A7-FCD6D6A82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319085"/>
            <a:ext cx="5157787" cy="823912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Resource 100141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ABA644-1FA6-A3F4-7C0A-D79DA1D47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142997"/>
            <a:ext cx="5157787" cy="3684588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Name: Height measurement</a:t>
            </a:r>
          </a:p>
          <a:p>
            <a:r>
              <a:rPr lang="en-US" altLang="zh-CN" sz="2400" dirty="0"/>
              <a:t>Size: 1,226,740</a:t>
            </a:r>
          </a:p>
          <a:p>
            <a:r>
              <a:rPr lang="en-US" altLang="zh-CN" sz="2400" dirty="0"/>
              <a:t>MD5: 16b3bac05a9d4d0f4bf450099ee2b029</a:t>
            </a:r>
          </a:p>
          <a:p>
            <a:endParaRPr lang="en-US" altLang="zh-CN" sz="2400" dirty="0"/>
          </a:p>
          <a:p>
            <a:r>
              <a:rPr lang="en-US" altLang="zh-CN" dirty="0"/>
              <a:t>Participant having standing height measured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FABF42-B992-85E8-AD59-F7AEA7F448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319085"/>
            <a:ext cx="5183188" cy="823912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Resource 100142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EFCBC1-5985-37EE-39AF-0AAEA6231A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142997"/>
            <a:ext cx="5183188" cy="3684588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Name: Height positioning</a:t>
            </a:r>
          </a:p>
          <a:p>
            <a:r>
              <a:rPr lang="en-US" altLang="zh-CN" sz="2400" dirty="0"/>
              <a:t>Size: 1,540,449</a:t>
            </a:r>
          </a:p>
          <a:p>
            <a:r>
              <a:rPr lang="en-US" altLang="zh-CN" sz="2400" dirty="0"/>
              <a:t>MD5: 508f13c90736694192f202d1324ee58d</a:t>
            </a:r>
          </a:p>
          <a:p>
            <a:endParaRPr lang="en-US" altLang="zh-CN" dirty="0"/>
          </a:p>
          <a:p>
            <a:r>
              <a:rPr lang="en-US" altLang="zh-CN" dirty="0"/>
              <a:t>Participant being put into correct position for height measurement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0867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C0D44-B34D-4E4B-63DF-E0C53614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44" y="0"/>
            <a:ext cx="3746074" cy="647466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Seated height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2D6602C-1B61-4F8C-CF2C-2399B6EAC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359" y="719810"/>
            <a:ext cx="8103282" cy="189837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E08EDB-BEFC-5449-6093-57F2BD183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64" y="2854712"/>
            <a:ext cx="9954072" cy="37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9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26AA78-46E8-5EFC-3F37-C4E88AC8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2500"/>
            <a:ext cx="10515600" cy="1325563"/>
          </a:xfrm>
        </p:spPr>
        <p:txBody>
          <a:bodyPr/>
          <a:lstStyle/>
          <a:p>
            <a:r>
              <a:rPr lang="en-US" altLang="zh-CN" dirty="0"/>
              <a:t>UKB</a:t>
            </a:r>
            <a:r>
              <a:rPr lang="zh-CN" altLang="en-US" dirty="0"/>
              <a:t>基于临床生物标记物的生物老化和癌症风险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E288820-C71C-509A-CB14-AD31B6D57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2575"/>
            <a:ext cx="10515600" cy="2410452"/>
          </a:xfrm>
        </p:spPr>
      </p:pic>
    </p:spTree>
    <p:extLst>
      <p:ext uri="{BB962C8B-B14F-4D97-AF65-F5344CB8AC3E}">
        <p14:creationId xmlns:p14="http://schemas.microsoft.com/office/powerpoint/2010/main" val="3242971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81A3C-9A63-B3BE-B82B-B209758ED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115" y="1"/>
            <a:ext cx="3023259" cy="938948"/>
          </a:xfrm>
        </p:spPr>
        <p:txBody>
          <a:bodyPr>
            <a:norm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Sex 31-0.0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A2D2D9D-B26D-208C-BD9A-77F0DCB5B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38949"/>
            <a:ext cx="10515600" cy="238329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301748-A6B5-1911-9295-ED9A478D2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532" y="3535759"/>
            <a:ext cx="9935662" cy="27432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17016E-7B0B-F02B-073B-FA8B046E6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021" y="4215850"/>
            <a:ext cx="1984779" cy="157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00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37015-DF3C-4889-99BA-C969A5AE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77" y="0"/>
            <a:ext cx="5245944" cy="518590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Year of birth 34-0.0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1AEF23A-C333-A114-67AC-4D424EB2D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115" y="3161475"/>
            <a:ext cx="8616668" cy="3337516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8AB004-FA0C-8827-A130-392915B51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461" y="693311"/>
            <a:ext cx="8861701" cy="206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37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9B238-89A7-EA04-295B-9B01669E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3660157" cy="659739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Month of birth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7427448-1E74-17C6-A0F9-3BA2F381F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745" y="2960954"/>
            <a:ext cx="6449261" cy="3698306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708D23-4744-1FF6-BAD8-CE3EA1272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51" y="681037"/>
            <a:ext cx="9426298" cy="2136628"/>
          </a:xfrm>
          <a:prstGeom prst="rect">
            <a:avLst/>
          </a:prstGeom>
        </p:spPr>
      </p:pic>
      <p:pic>
        <p:nvPicPr>
          <p:cNvPr id="8" name="内容占位符 8">
            <a:extLst>
              <a:ext uri="{FF2B5EF4-FFF2-40B4-BE49-F238E27FC236}">
                <a16:creationId xmlns:a16="http://schemas.microsoft.com/office/drawing/2014/main" id="{73E41A7C-2978-1135-C743-2F03EA88F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383" y="3047284"/>
            <a:ext cx="1579532" cy="35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72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1AE356-F421-F8B0-0825-3BC90890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3451502" cy="481769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Date of birth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98B36C9-3C0F-AE4F-242E-BA7AE4D20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59590"/>
            <a:ext cx="10515600" cy="3507171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2AC033-375A-AF75-F72E-37C719DC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663" y="702494"/>
            <a:ext cx="8628673" cy="21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5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EC884-6C30-D897-C0F7-382455876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6" y="-85917"/>
            <a:ext cx="11720257" cy="837710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 when attended assessment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centre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21003-0.0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382FB87-FBAE-C6D9-04D8-7305BF083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905" y="565065"/>
            <a:ext cx="9229150" cy="222071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72574B-ABDE-DC4C-1573-9FF1689C9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07" y="2945263"/>
            <a:ext cx="8935345" cy="36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88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BECA2-4170-DAFB-E77C-DF5025C16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3746074" cy="524727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Date of death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C51F039-B833-6717-3F97-C57C4C8A6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749337"/>
            <a:ext cx="10515600" cy="3795963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CBBA4B-A1C9-C211-B860-056C0B493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92" y="524727"/>
            <a:ext cx="8616215" cy="222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00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BEC80B-D9BF-915B-00E9-0A7EF4C4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4"/>
            <a:ext cx="3500597" cy="653603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 at death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7EA77D8-0580-021C-CCD0-801813D73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462" y="2792130"/>
            <a:ext cx="10515600" cy="4065870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5276C5-6E3B-6A1F-DDD9-1C16DAE91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205" y="725688"/>
            <a:ext cx="9125589" cy="21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30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CA0E3E-393D-7E7E-40C0-5145A10F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44973" cy="537001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Sleep duration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0068F32-C6A4-28A6-33DD-C4EBC346B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369" y="3016366"/>
            <a:ext cx="9895261" cy="3756139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9EAA70-5EDF-7EE9-84B3-62FCC361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61" y="1014324"/>
            <a:ext cx="8591678" cy="200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66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86102-D2F1-2EAE-E91E-AC55CDE82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Sleep duration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BAD5F5-E2D0-8324-7BD4-03671DB9A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2EDE70-50C0-11A0-EFD5-9A81D432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2643"/>
            <a:ext cx="10515600" cy="436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49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8C910-4593-772D-B5EA-7EFE6CA03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765435" cy="702698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Current tobacco smoking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5080E1F-6BE4-6AE2-1D58-F97C4BFEF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74722"/>
            <a:ext cx="10515600" cy="3475022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21D0D6-AA19-25AF-F1A9-9CD0C92F8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07" y="1067824"/>
            <a:ext cx="9690185" cy="22068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602BAE-FEDE-62EE-45B5-5EDE9CA43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631" y="4171945"/>
            <a:ext cx="3334790" cy="168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6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0ECE1-D8C9-4EFA-D03C-86EE79F0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55417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Covariates-Sociodemographic and health-related factors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B7B32C-C240-847E-6CBE-234BEF48B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Year of birth</a:t>
            </a:r>
          </a:p>
          <a:p>
            <a:r>
              <a:rPr lang="en-US" altLang="zh-CN" dirty="0"/>
              <a:t>Baseline assessment center</a:t>
            </a:r>
          </a:p>
          <a:p>
            <a:r>
              <a:rPr lang="en-US" altLang="zh-CN" dirty="0"/>
              <a:t>Ethnic background</a:t>
            </a:r>
          </a:p>
          <a:p>
            <a:r>
              <a:rPr lang="en-US" altLang="zh-CN" dirty="0"/>
              <a:t>Body mass index categories</a:t>
            </a:r>
          </a:p>
          <a:p>
            <a:r>
              <a:rPr lang="en-US" altLang="zh-CN" dirty="0"/>
              <a:t>Education level</a:t>
            </a:r>
          </a:p>
          <a:p>
            <a:r>
              <a:rPr lang="en-US" altLang="zh-CN" dirty="0"/>
              <a:t>Deprivation index quintiles</a:t>
            </a:r>
          </a:p>
          <a:p>
            <a:r>
              <a:rPr lang="en-US" altLang="zh-CN" dirty="0"/>
              <a:t>Self-reported diabetes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160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F6222-CC77-B8B3-8E75-BFEFA5ACB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65"/>
            <a:ext cx="4531599" cy="512454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Variation in diet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F201653-10A3-B52B-3439-80EC1EB3D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06588"/>
            <a:ext cx="10515600" cy="3862447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7B658B-B43E-65B5-CD34-443594C5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72" y="744190"/>
            <a:ext cx="9352655" cy="21628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8C9811-8F41-B1AD-81A3-20DF9BA99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244" y="3825639"/>
            <a:ext cx="3057884" cy="20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04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BF382-D868-BB8D-6153-318EF204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6237660" cy="813162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Alcohol intake frequency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8C34970-9ADB-2F2F-63E0-D7E8E3C86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915" y="2937873"/>
            <a:ext cx="9398170" cy="3842448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0B71DD-2DBC-66A4-0FD8-0507A092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122" y="813162"/>
            <a:ext cx="8953756" cy="20698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D8E824-CEE4-0284-1FCA-8D9A0DE9C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496" y="3688242"/>
            <a:ext cx="3422500" cy="234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36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D14E8-8181-BD7E-DBA0-B81F61C7C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30" y="0"/>
            <a:ext cx="10515600" cy="862258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Systolic blood pressure, manual reading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64FE285-ADDA-033D-FEE8-290CD81D0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580" y="707091"/>
            <a:ext cx="8502181" cy="199254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E1E411-419C-EF30-0124-CDFD8599D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25" y="2852371"/>
            <a:ext cx="9157090" cy="367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82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39062-1857-DBC9-99BA-D0B40E670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69" y="0"/>
            <a:ext cx="11024452" cy="757930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Systolic blood pressure, automated reading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031745A-0F02-8F5E-8F2E-B0DCA8BE4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968" y="757930"/>
            <a:ext cx="8397854" cy="192409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AE8CE3-443F-71FD-878C-2F42BA04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252" y="2897971"/>
            <a:ext cx="9291286" cy="36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22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A3060-89FE-27B9-B03D-C0BC31DF2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64" y="0"/>
            <a:ext cx="10515600" cy="555412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Diastolic blood pressure, manual reading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C7348E5-4A69-A268-A975-CEA0A6E87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715" y="641330"/>
            <a:ext cx="9502498" cy="227811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6D88EF-C945-AC99-819E-23C9F9060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03" y="3128919"/>
            <a:ext cx="8612394" cy="344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11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CE2C4-F54B-093F-75BF-41570DA8B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0"/>
            <a:ext cx="11353800" cy="586096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Diastolic blood pressure, automated reading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F3E225-CF92-50DF-BC85-A2DAE29D5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677" y="586096"/>
            <a:ext cx="9054503" cy="212028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5487AD-E651-2980-1013-800C721DB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77" y="2831037"/>
            <a:ext cx="9136779" cy="363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10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CC5D0-8F68-99D8-1F79-DC73C3C6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55" y="0"/>
            <a:ext cx="10993768" cy="727245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Townsend deprivation index at recruitment</a:t>
            </a:r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91C6A462-EE97-315A-840B-0CFFEBB7B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59322"/>
            <a:ext cx="10515600" cy="3604479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846321-AA7C-1021-38CD-C028C2969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243" y="727245"/>
            <a:ext cx="7529992" cy="162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90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8CFF5-00F5-BAC2-31A5-2D72BDC1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23" y="0"/>
            <a:ext cx="4132699" cy="745656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Skin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colour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3709308-FD03-4C9A-DE93-BCB3B81DA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2501" y="745656"/>
            <a:ext cx="8986997" cy="204884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47CCA9-4D12-4F81-9DA9-038D8E613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086" y="3015605"/>
            <a:ext cx="8213825" cy="35999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3654FD-97AA-8E9B-5944-5C463937C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058" y="3635743"/>
            <a:ext cx="2748933" cy="25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35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63E02-8A60-46DD-53C2-8298E5FC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06" y="0"/>
            <a:ext cx="10515600" cy="868394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Diabetes diagnosed by doctor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AE54712-8DEE-89AB-807C-27C337157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433" y="867073"/>
            <a:ext cx="9079051" cy="211091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93F310-3264-CD77-8F9A-7506566C8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51" y="3119179"/>
            <a:ext cx="9426298" cy="30981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68BCBB-F8FC-61A5-0371-BC68B54F7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841" y="3975523"/>
            <a:ext cx="3635953" cy="20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97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D910EA-46FD-0EE4-3A1D-91DA4D8F8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366" y="0"/>
            <a:ext cx="10515600" cy="782478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Qualifications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5F5E8F-0A29-7D20-C4F9-5E2F9F505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048" y="729256"/>
            <a:ext cx="8594235" cy="190766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C7ED4E-DBD0-7717-F07B-DEF65697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66" y="2818424"/>
            <a:ext cx="8494962" cy="38953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DB9157-80FA-9357-360C-2EA029D33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710" y="3801440"/>
            <a:ext cx="4552435" cy="210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31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17786-DAF1-B5FC-1E74-31726C5B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Covariates-Lifestyle </a:t>
            </a:r>
            <a:r>
              <a:rPr lang="en-US" altLang="zh-CN" dirty="0" err="1"/>
              <a:t>factors&amp;Diet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6A2A4-FB66-B8C1-275C-FD3C30FDC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Smoking status</a:t>
            </a:r>
          </a:p>
          <a:p>
            <a:r>
              <a:rPr lang="en-US" altLang="zh-CN" dirty="0"/>
              <a:t>Alcohol intake frequency</a:t>
            </a:r>
          </a:p>
          <a:p>
            <a:r>
              <a:rPr lang="en-US" altLang="zh-CN" dirty="0"/>
              <a:t>Physical activity level</a:t>
            </a:r>
          </a:p>
          <a:p>
            <a:endParaRPr lang="en-US" altLang="zh-CN" dirty="0"/>
          </a:p>
          <a:p>
            <a:r>
              <a:rPr lang="en-US" altLang="zh-CN" dirty="0"/>
              <a:t>Fresh vegetable and fruit intake</a:t>
            </a:r>
          </a:p>
          <a:p>
            <a:r>
              <a:rPr lang="en-US" altLang="zh-CN" dirty="0"/>
              <a:t>Red meat intake</a:t>
            </a:r>
          </a:p>
          <a:p>
            <a:r>
              <a:rPr lang="en-US" altLang="zh-CN" dirty="0"/>
              <a:t>Processed meat intake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2641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7EDC3-6C79-187C-CB95-84BD43861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9" y="0"/>
            <a:ext cx="12069262" cy="702698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Frequency of strenuous sports in last 4 weeks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9712E4A-E2E9-FEDE-05E7-23BDB3BC6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376" y="702698"/>
            <a:ext cx="8729247" cy="199265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949992-4F64-9413-9907-5244F196B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078" y="2896931"/>
            <a:ext cx="8211842" cy="38168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68FCE6-8493-DE76-1932-53DBF17B9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900" y="3429000"/>
            <a:ext cx="4113728" cy="30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010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ACC2C-8C16-8A03-F85E-CE99A7FA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97" y="0"/>
            <a:ext cx="10515600" cy="1325563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Seen doctor (GP) for nerves, anxiety, tension or depression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C26464-887D-58C2-4EE7-8ED70A09E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647" y="1234760"/>
            <a:ext cx="7790299" cy="174403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5BC93E-13CB-089D-5B62-A71AF2CB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189" y="3290329"/>
            <a:ext cx="8907621" cy="29018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DEAB7B-C782-0BF2-FA92-B5DB36630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406" y="4169873"/>
            <a:ext cx="3328191" cy="17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408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B3176-54D8-98BF-695D-77CD5096B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63" y="0"/>
            <a:ext cx="8232157" cy="770204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Wears glasses or contact lenses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53A762C-05FA-F4AC-B6F4-DC681C920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712" y="891999"/>
            <a:ext cx="9864576" cy="220669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71406D-D8C9-CD18-5817-5C89B8BD2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12" y="3220493"/>
            <a:ext cx="9435374" cy="28480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3CEDB09-2E42-5681-D046-1A630C6BA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49" y="4148354"/>
            <a:ext cx="3477942" cy="15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F6049-1925-2480-94CF-50FC2B2B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5384630" cy="537001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Other eye problems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07F91A8-E271-19B3-493C-B7A1DCA4D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828" y="760002"/>
            <a:ext cx="9570004" cy="222467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B5CE1F-CECF-C2FC-ECF0-3D2A7F459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66" y="3207681"/>
            <a:ext cx="10433728" cy="31921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4F559D-1CBC-ACDA-B884-56ECED715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911" y="4026437"/>
            <a:ext cx="3482064" cy="155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14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B1CD4-058D-E1BD-2CAA-FFBF22B23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EE598F6-482F-E230-2ACB-A1EDD8233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47" y="721217"/>
            <a:ext cx="12078505" cy="4793656"/>
          </a:xfrm>
        </p:spPr>
      </p:pic>
    </p:spTree>
    <p:extLst>
      <p:ext uri="{BB962C8B-B14F-4D97-AF65-F5344CB8AC3E}">
        <p14:creationId xmlns:p14="http://schemas.microsoft.com/office/powerpoint/2010/main" val="1636923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F77BCB-E4F5-5AE0-62FD-8F2EEAE7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4073B9-B78B-0DE8-F503-5A50ABE0B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5DDD6A-C362-1CD3-0AD9-1B230B775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49"/>
            <a:ext cx="12192000" cy="663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8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45B5D-C702-3F85-F252-B2C3D70F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BF9D2C-9844-9962-6A5B-C6AC7037D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7BC05F-DFC5-D493-A72C-414CB648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0"/>
            <a:ext cx="807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6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4FFFE-E151-8696-702C-97100E99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2AC8111-7354-3D10-8F96-648F71D59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002941-0C83-E904-2021-F48C40FAE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6" y="0"/>
            <a:ext cx="12135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75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6ADCD-BCDD-3BC7-8D95-6976D3A34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20C356-79A6-0FAA-22C0-23A06EDDF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93276"/>
            <a:ext cx="10515600" cy="2275122"/>
          </a:xfrm>
        </p:spPr>
      </p:pic>
    </p:spTree>
    <p:extLst>
      <p:ext uri="{BB962C8B-B14F-4D97-AF65-F5344CB8AC3E}">
        <p14:creationId xmlns:p14="http://schemas.microsoft.com/office/powerpoint/2010/main" val="349687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68542-21B0-E4E2-80CA-C2B8F8744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57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Covariates-Family history of cancers &amp; Melanoma-related factors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2E0573-6FE9-421B-99AE-CBCA28DF5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011"/>
            <a:ext cx="10515600" cy="503564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Family history of breast</a:t>
            </a:r>
          </a:p>
          <a:p>
            <a:r>
              <a:rPr lang="en-US" altLang="zh-CN" dirty="0"/>
              <a:t>Family history of prostate cancer</a:t>
            </a:r>
            <a:r>
              <a:rPr lang="zh-CN" altLang="en-US" dirty="0"/>
              <a:t>前列腺癌</a:t>
            </a:r>
            <a:endParaRPr lang="en-US" altLang="zh-CN" dirty="0"/>
          </a:p>
          <a:p>
            <a:r>
              <a:rPr lang="en-US" altLang="zh-CN" dirty="0"/>
              <a:t>Family history of lung cancer</a:t>
            </a:r>
            <a:r>
              <a:rPr lang="zh-CN" altLang="en-US" dirty="0"/>
              <a:t>肺癌</a:t>
            </a:r>
            <a:endParaRPr lang="en-US" altLang="zh-CN" dirty="0"/>
          </a:p>
          <a:p>
            <a:r>
              <a:rPr lang="en-US" altLang="zh-CN" dirty="0"/>
              <a:t>Family history of colorectal cancer</a:t>
            </a:r>
            <a:r>
              <a:rPr lang="zh-CN" altLang="en-US" dirty="0"/>
              <a:t>结直肠癌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Time spent outdoors during summer</a:t>
            </a:r>
          </a:p>
          <a:p>
            <a:r>
              <a:rPr lang="en-US" altLang="zh-CN" dirty="0"/>
              <a:t>Sunburn during childhood</a:t>
            </a:r>
          </a:p>
          <a:p>
            <a:r>
              <a:rPr lang="en-US" altLang="zh-CN" dirty="0"/>
              <a:t>Solarium/sunlamp use</a:t>
            </a:r>
          </a:p>
          <a:p>
            <a:r>
              <a:rPr lang="en-US" altLang="zh-CN" dirty="0"/>
              <a:t>Ease of skin tanning</a:t>
            </a:r>
          </a:p>
          <a:p>
            <a:r>
              <a:rPr lang="en-US" altLang="zh-CN" dirty="0"/>
              <a:t>Skin color</a:t>
            </a:r>
          </a:p>
          <a:p>
            <a:r>
              <a:rPr lang="en-US" altLang="zh-CN" dirty="0"/>
              <a:t>Hair color</a:t>
            </a:r>
          </a:p>
          <a:p>
            <a:r>
              <a:rPr lang="en-US" altLang="zh-CN" dirty="0"/>
              <a:t>Use of sun/UV protection</a:t>
            </a:r>
          </a:p>
        </p:txBody>
      </p:sp>
    </p:spTree>
    <p:extLst>
      <p:ext uri="{BB962C8B-B14F-4D97-AF65-F5344CB8AC3E}">
        <p14:creationId xmlns:p14="http://schemas.microsoft.com/office/powerpoint/2010/main" val="2518185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02E35-722B-E582-B633-F10621AE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8715"/>
            <a:ext cx="10515600" cy="1325563"/>
          </a:xfrm>
        </p:spPr>
        <p:txBody>
          <a:bodyPr/>
          <a:lstStyle/>
          <a:p>
            <a:r>
              <a:rPr lang="en-US" altLang="zh-CN" dirty="0"/>
              <a:t>UKB</a:t>
            </a:r>
            <a:r>
              <a:rPr lang="zh-CN" altLang="en-US" dirty="0"/>
              <a:t>大脑图像与机器学习数据集中线性模型和深度学习的不同缩放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7D8EEB-1916-0C0F-CC81-90F087B2E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92707"/>
            <a:ext cx="10515600" cy="3132306"/>
          </a:xfrm>
        </p:spPr>
      </p:pic>
    </p:spTree>
    <p:extLst>
      <p:ext uri="{BB962C8B-B14F-4D97-AF65-F5344CB8AC3E}">
        <p14:creationId xmlns:p14="http://schemas.microsoft.com/office/powerpoint/2010/main" val="3556915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CAF3F-FC78-4BAF-17B6-D2126117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Covariates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F61C07-5F56-00A7-A611-5EEA2E347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Sex</a:t>
            </a:r>
          </a:p>
          <a:p>
            <a:r>
              <a:rPr lang="en-US" altLang="zh-CN" sz="3600" dirty="0"/>
              <a:t>Age</a:t>
            </a:r>
          </a:p>
          <a:p>
            <a:r>
              <a:rPr lang="en-US" altLang="zh-CN" sz="3600" dirty="0"/>
              <a:t>Fluid intelligence</a:t>
            </a:r>
          </a:p>
          <a:p>
            <a:r>
              <a:rPr lang="en-US" altLang="zh-CN" sz="3600" dirty="0"/>
              <a:t>Household income</a:t>
            </a:r>
          </a:p>
          <a:p>
            <a:r>
              <a:rPr lang="en-US" altLang="zh-CN" sz="3600" dirty="0"/>
              <a:t>household size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2690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50114D-4714-8137-E0F0-2D978B65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80" y="4636416"/>
            <a:ext cx="10515600" cy="1325563"/>
          </a:xfrm>
        </p:spPr>
        <p:txBody>
          <a:bodyPr/>
          <a:lstStyle/>
          <a:p>
            <a:r>
              <a:rPr lang="zh-CN" altLang="en-US" dirty="0"/>
              <a:t>饮酒和大脑结构和功能的</a:t>
            </a:r>
            <a:r>
              <a:rPr lang="en-US" altLang="zh-CN" dirty="0"/>
              <a:t>MRI</a:t>
            </a:r>
            <a:r>
              <a:rPr lang="zh-CN" altLang="en-US" dirty="0"/>
              <a:t>标记：</a:t>
            </a:r>
            <a:r>
              <a:rPr lang="en-US" altLang="zh-CN" dirty="0"/>
              <a:t>25378</a:t>
            </a:r>
            <a:r>
              <a:rPr lang="zh-CN" altLang="en-US" dirty="0"/>
              <a:t>名</a:t>
            </a:r>
            <a:r>
              <a:rPr lang="en-US" altLang="zh-CN" dirty="0"/>
              <a:t>UK Biobank</a:t>
            </a:r>
            <a:r>
              <a:rPr lang="zh-CN" altLang="en-US" dirty="0"/>
              <a:t>参与者的队列研究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C05C780-F045-9DFB-3C79-DF0F683CF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850" y="1175186"/>
            <a:ext cx="11440300" cy="2807669"/>
          </a:xfrm>
        </p:spPr>
      </p:pic>
    </p:spTree>
    <p:extLst>
      <p:ext uri="{BB962C8B-B14F-4D97-AF65-F5344CB8AC3E}">
        <p14:creationId xmlns:p14="http://schemas.microsoft.com/office/powerpoint/2010/main" val="3956652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550C6-170C-1FBE-801F-02A63E05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Variables of interest were included as potential confounders because of associations with neuroimaging measures: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BF707A-B83F-4A9D-AA5C-D7467CD2C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6568"/>
          </a:xfrm>
        </p:spPr>
        <p:txBody>
          <a:bodyPr>
            <a:normAutofit/>
          </a:bodyPr>
          <a:lstStyle/>
          <a:p>
            <a:r>
              <a:rPr lang="en-US" altLang="zh-CN" dirty="0"/>
              <a:t>age at scanning and sex</a:t>
            </a:r>
          </a:p>
          <a:p>
            <a:r>
              <a:rPr lang="en-US" altLang="zh-CN" dirty="0"/>
              <a:t>smoking status (reported in </a:t>
            </a:r>
            <a:r>
              <a:rPr lang="en-US" altLang="zh-CN" dirty="0" err="1"/>
              <a:t>categories:never</a:t>
            </a:r>
            <a:r>
              <a:rPr lang="en-US" altLang="zh-CN" dirty="0"/>
              <a:t>/previous/current)</a:t>
            </a:r>
          </a:p>
          <a:p>
            <a:r>
              <a:rPr lang="en-US" altLang="zh-CN" dirty="0"/>
              <a:t>educational qualifications</a:t>
            </a:r>
          </a:p>
          <a:p>
            <a:r>
              <a:rPr lang="en-US" altLang="zh-CN" dirty="0"/>
              <a:t>systolic (SBP) </a:t>
            </a:r>
            <a:r>
              <a:rPr lang="zh-CN" altLang="en-US" dirty="0"/>
              <a:t>收缩压</a:t>
            </a:r>
            <a:r>
              <a:rPr lang="en-US" altLang="zh-CN" dirty="0"/>
              <a:t>and diastolic (DBP) </a:t>
            </a:r>
            <a:r>
              <a:rPr lang="zh-CN" altLang="en-US" dirty="0"/>
              <a:t>舒张压</a:t>
            </a:r>
            <a:r>
              <a:rPr lang="en-US" altLang="zh-CN" dirty="0"/>
              <a:t>blood pressure</a:t>
            </a:r>
          </a:p>
          <a:p>
            <a:r>
              <a:rPr lang="en-US" altLang="zh-CN" dirty="0"/>
              <a:t>Body mass index (BMI) </a:t>
            </a:r>
          </a:p>
          <a:p>
            <a:r>
              <a:rPr lang="en-US" altLang="zh-CN" dirty="0"/>
              <a:t>Townsend Deprivation Index</a:t>
            </a:r>
            <a:r>
              <a:rPr lang="zh-CN" altLang="en-US" dirty="0"/>
              <a:t>汤森剥夺指数</a:t>
            </a:r>
            <a:endParaRPr lang="en-US" altLang="zh-CN" dirty="0"/>
          </a:p>
          <a:p>
            <a:r>
              <a:rPr lang="en-US" altLang="zh-CN" dirty="0"/>
              <a:t>weekly exercise expenditure</a:t>
            </a:r>
          </a:p>
          <a:p>
            <a:r>
              <a:rPr lang="en-US" altLang="zh-CN" dirty="0"/>
              <a:t>diabetes mellitus diagnoses </a:t>
            </a:r>
          </a:p>
          <a:p>
            <a:r>
              <a:rPr lang="en-US" altLang="zh-CN" dirty="0"/>
              <a:t>depression cases</a:t>
            </a:r>
          </a:p>
        </p:txBody>
      </p:sp>
    </p:spTree>
    <p:extLst>
      <p:ext uri="{BB962C8B-B14F-4D97-AF65-F5344CB8AC3E}">
        <p14:creationId xmlns:p14="http://schemas.microsoft.com/office/powerpoint/2010/main" val="1501561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598</Words>
  <Application>Microsoft Office PowerPoint</Application>
  <PresentationFormat>宽屏</PresentationFormat>
  <Paragraphs>115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2" baseType="lpstr">
      <vt:lpstr>等线</vt:lpstr>
      <vt:lpstr>等线 Light</vt:lpstr>
      <vt:lpstr>Arial</vt:lpstr>
      <vt:lpstr>Office 主题​​</vt:lpstr>
      <vt:lpstr>Covariates</vt:lpstr>
      <vt:lpstr>UKB基于临床生物标记物的生物老化和癌症风险</vt:lpstr>
      <vt:lpstr>Covariates-Sociodemographic and health-related factors</vt:lpstr>
      <vt:lpstr>Covariates-Lifestyle factors&amp;Diet</vt:lpstr>
      <vt:lpstr>Covariates-Family history of cancers &amp; Melanoma-related factors</vt:lpstr>
      <vt:lpstr>UKB大脑图像与机器学习数据集中线性模型和深度学习的不同缩放</vt:lpstr>
      <vt:lpstr>Covariates</vt:lpstr>
      <vt:lpstr>饮酒和大脑结构和功能的MRI标记：25378名UK Biobank参与者的队列研究</vt:lpstr>
      <vt:lpstr>Variables of interest were included as potential confounders because of associations with neuroimaging measures: </vt:lpstr>
      <vt:lpstr>炎症与抑郁和焦虑的关系：症状特异性和潜在因果关系的来自UK Biobank和NESDA cohorts的证据</vt:lpstr>
      <vt:lpstr>Covariates</vt:lpstr>
      <vt:lpstr>流行前精神障碍与新冠肺炎风险： UK Biobank队列分析</vt:lpstr>
      <vt:lpstr>Covariates</vt:lpstr>
      <vt:lpstr>UK Biobank : Data Dictionary for Application 68640</vt:lpstr>
      <vt:lpstr>Weight method 21-0.0</vt:lpstr>
      <vt:lpstr>Weight 21002-0.0</vt:lpstr>
      <vt:lpstr>Standing height</vt:lpstr>
      <vt:lpstr>Standing height</vt:lpstr>
      <vt:lpstr>Seated height</vt:lpstr>
      <vt:lpstr>Sex 31-0.0</vt:lpstr>
      <vt:lpstr>Year of birth 34-0.0</vt:lpstr>
      <vt:lpstr>Month of birth</vt:lpstr>
      <vt:lpstr>Date of birth</vt:lpstr>
      <vt:lpstr>Age when attended assessment centre 21003-0.0</vt:lpstr>
      <vt:lpstr>Date of death</vt:lpstr>
      <vt:lpstr>Age at death</vt:lpstr>
      <vt:lpstr>Sleep duration</vt:lpstr>
      <vt:lpstr>Sleep duration</vt:lpstr>
      <vt:lpstr>Current tobacco smoking</vt:lpstr>
      <vt:lpstr>Variation in diet</vt:lpstr>
      <vt:lpstr>Alcohol intake frequency</vt:lpstr>
      <vt:lpstr>Systolic blood pressure, manual reading</vt:lpstr>
      <vt:lpstr>Systolic blood pressure, automated reading</vt:lpstr>
      <vt:lpstr>Diastolic blood pressure, manual reading</vt:lpstr>
      <vt:lpstr>Diastolic blood pressure, automated reading</vt:lpstr>
      <vt:lpstr>Townsend deprivation index at recruitment</vt:lpstr>
      <vt:lpstr>Skin colour</vt:lpstr>
      <vt:lpstr>Diabetes diagnosed by doctor</vt:lpstr>
      <vt:lpstr>Qualifications</vt:lpstr>
      <vt:lpstr>Frequency of strenuous sports in last 4 weeks</vt:lpstr>
      <vt:lpstr>Seen doctor (GP) for nerves, anxiety, tension or depression</vt:lpstr>
      <vt:lpstr>Wears glasses or contact lenses</vt:lpstr>
      <vt:lpstr>Other eye problems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Covariates</dc:title>
  <dc:creator>1179116732@qq.com</dc:creator>
  <cp:lastModifiedBy>1179116732@qq.com</cp:lastModifiedBy>
  <cp:revision>4</cp:revision>
  <dcterms:created xsi:type="dcterms:W3CDTF">2023-05-30T14:40:49Z</dcterms:created>
  <dcterms:modified xsi:type="dcterms:W3CDTF">2023-05-31T01:38:32Z</dcterms:modified>
</cp:coreProperties>
</file>